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9" r:id="rId5"/>
    <p:sldId id="260" r:id="rId6"/>
    <p:sldId id="261" r:id="rId7"/>
    <p:sldId id="262" r:id="rId8"/>
    <p:sldId id="266" r:id="rId9"/>
    <p:sldId id="263" r:id="rId10"/>
    <p:sldId id="267" r:id="rId11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3"/>
  </p:normalViewPr>
  <p:slideViewPr>
    <p:cSldViewPr snapToGrid="0">
      <p:cViewPr varScale="1">
        <p:scale>
          <a:sx n="115" d="100"/>
          <a:sy n="115" d="100"/>
        </p:scale>
        <p:origin x="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6532D-1312-4FF9-B67D-5F65259A0CB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36195EA-863F-4BA1-9025-DA64D1849E2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dirty="0"/>
            <a:t>Orkanens Center</a:t>
          </a:r>
          <a:endParaRPr lang="en-US" dirty="0"/>
        </a:p>
      </dgm:t>
    </dgm:pt>
    <dgm:pt modelId="{82982AD4-DB8D-4DBD-B228-3F7F534D42B6}" type="parTrans" cxnId="{3335A38D-AC0C-4DC9-A6DF-8B7546C38B00}">
      <dgm:prSet/>
      <dgm:spPr/>
      <dgm:t>
        <a:bodyPr/>
        <a:lstStyle/>
        <a:p>
          <a:endParaRPr lang="en-US"/>
        </a:p>
      </dgm:t>
    </dgm:pt>
    <dgm:pt modelId="{85D6DB08-642F-4595-B4C2-FE6FD6FDCFD9}" type="sibTrans" cxnId="{3335A38D-AC0C-4DC9-A6DF-8B7546C38B00}">
      <dgm:prSet/>
      <dgm:spPr/>
      <dgm:t>
        <a:bodyPr/>
        <a:lstStyle/>
        <a:p>
          <a:endParaRPr lang="en-US"/>
        </a:p>
      </dgm:t>
    </dgm:pt>
    <dgm:pt modelId="{8639C018-E28A-4DB5-A8CE-92DAA0A63D0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dirty="0"/>
            <a:t>5 års Data</a:t>
          </a:r>
          <a:endParaRPr lang="en-US" dirty="0"/>
        </a:p>
      </dgm:t>
    </dgm:pt>
    <dgm:pt modelId="{EC163449-8441-43EB-AFD4-F9967F9C92EC}" type="parTrans" cxnId="{31CDCBDB-57B7-4B47-88AC-4C1968133383}">
      <dgm:prSet/>
      <dgm:spPr/>
      <dgm:t>
        <a:bodyPr/>
        <a:lstStyle/>
        <a:p>
          <a:endParaRPr lang="en-US"/>
        </a:p>
      </dgm:t>
    </dgm:pt>
    <dgm:pt modelId="{CB1FE025-C2E4-4A17-8098-3713E19EE076}" type="sibTrans" cxnId="{31CDCBDB-57B7-4B47-88AC-4C1968133383}">
      <dgm:prSet/>
      <dgm:spPr/>
      <dgm:t>
        <a:bodyPr/>
        <a:lstStyle/>
        <a:p>
          <a:endParaRPr lang="en-US"/>
        </a:p>
      </dgm:t>
    </dgm:pt>
    <dgm:pt modelId="{A3E3B820-B271-4C1B-A35F-5BB4ED7968E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/>
            <a:t>Impact</a:t>
          </a:r>
          <a:endParaRPr lang="en-US"/>
        </a:p>
      </dgm:t>
    </dgm:pt>
    <dgm:pt modelId="{ED9E6669-1019-4D1F-B9E0-E7B59056A54B}" type="parTrans" cxnId="{110CE963-DC05-4B8E-B61D-4089DF0C69C7}">
      <dgm:prSet/>
      <dgm:spPr/>
      <dgm:t>
        <a:bodyPr/>
        <a:lstStyle/>
        <a:p>
          <a:endParaRPr lang="en-US"/>
        </a:p>
      </dgm:t>
    </dgm:pt>
    <dgm:pt modelId="{197B7ED2-9862-4F81-A690-995FE9C3B392}" type="sibTrans" cxnId="{110CE963-DC05-4B8E-B61D-4089DF0C69C7}">
      <dgm:prSet/>
      <dgm:spPr/>
      <dgm:t>
        <a:bodyPr/>
        <a:lstStyle/>
        <a:p>
          <a:endParaRPr lang="en-US"/>
        </a:p>
      </dgm:t>
    </dgm:pt>
    <dgm:pt modelId="{96C013CC-FB42-463E-8FE8-F775B808593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/>
            <a:t>67% </a:t>
          </a:r>
          <a:r>
            <a:rPr lang="en-GB" dirty="0" err="1"/>
            <a:t>usikkerhed</a:t>
          </a:r>
          <a:endParaRPr lang="en-US" dirty="0"/>
        </a:p>
      </dgm:t>
    </dgm:pt>
    <dgm:pt modelId="{4AC0313A-F4E2-4233-8F09-7BF450BF572A}" type="parTrans" cxnId="{84C0B7DD-2D74-4ADE-90DE-AE17F291D887}">
      <dgm:prSet/>
      <dgm:spPr/>
      <dgm:t>
        <a:bodyPr/>
        <a:lstStyle/>
        <a:p>
          <a:endParaRPr lang="en-US"/>
        </a:p>
      </dgm:t>
    </dgm:pt>
    <dgm:pt modelId="{C33E0EF8-AF33-43C6-8BDE-D5CF9C41BE6F}" type="sibTrans" cxnId="{84C0B7DD-2D74-4ADE-90DE-AE17F291D887}">
      <dgm:prSet/>
      <dgm:spPr/>
      <dgm:t>
        <a:bodyPr/>
        <a:lstStyle/>
        <a:p>
          <a:endParaRPr lang="en-US"/>
        </a:p>
      </dgm:t>
    </dgm:pt>
    <dgm:pt modelId="{D297389B-FA5B-433C-A04B-B1B9BCE6C02C}" type="pres">
      <dgm:prSet presAssocID="{EA26532D-1312-4FF9-B67D-5F65259A0CB8}" presName="root" presStyleCnt="0">
        <dgm:presLayoutVars>
          <dgm:dir/>
          <dgm:resizeHandles val="exact"/>
        </dgm:presLayoutVars>
      </dgm:prSet>
      <dgm:spPr/>
    </dgm:pt>
    <dgm:pt modelId="{71D16E3E-4965-4272-8980-D79C86C9E949}" type="pres">
      <dgm:prSet presAssocID="{A36195EA-863F-4BA1-9025-DA64D1849E2F}" presName="compNode" presStyleCnt="0"/>
      <dgm:spPr/>
    </dgm:pt>
    <dgm:pt modelId="{DE4B684C-8177-4024-9839-AD00BE0649F2}" type="pres">
      <dgm:prSet presAssocID="{A36195EA-863F-4BA1-9025-DA64D1849E2F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DD94A4B-2687-402F-A154-6BE53494EB07}" type="pres">
      <dgm:prSet presAssocID="{A36195EA-863F-4BA1-9025-DA64D1849E2F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: U-turn"/>
        </a:ext>
      </dgm:extLst>
    </dgm:pt>
    <dgm:pt modelId="{91B91AA9-F4B8-43C1-91AD-D3C40FE48913}" type="pres">
      <dgm:prSet presAssocID="{A36195EA-863F-4BA1-9025-DA64D1849E2F}" presName="spaceRect" presStyleCnt="0"/>
      <dgm:spPr/>
    </dgm:pt>
    <dgm:pt modelId="{A2821CA6-C464-4DDC-AFFD-C623A020BF39}" type="pres">
      <dgm:prSet presAssocID="{A36195EA-863F-4BA1-9025-DA64D1849E2F}" presName="textRect" presStyleLbl="revTx" presStyleIdx="0" presStyleCnt="4">
        <dgm:presLayoutVars>
          <dgm:chMax val="1"/>
          <dgm:chPref val="1"/>
        </dgm:presLayoutVars>
      </dgm:prSet>
      <dgm:spPr/>
    </dgm:pt>
    <dgm:pt modelId="{8286988D-A8CA-432B-B39D-6F30CFC1D51C}" type="pres">
      <dgm:prSet presAssocID="{85D6DB08-642F-4595-B4C2-FE6FD6FDCFD9}" presName="sibTrans" presStyleCnt="0"/>
      <dgm:spPr/>
    </dgm:pt>
    <dgm:pt modelId="{C26222F7-A1D2-44BA-B47D-C5FDDC52CB2B}" type="pres">
      <dgm:prSet presAssocID="{8639C018-E28A-4DB5-A8CE-92DAA0A63D09}" presName="compNode" presStyleCnt="0"/>
      <dgm:spPr/>
    </dgm:pt>
    <dgm:pt modelId="{3319A840-49FE-4F8C-A004-C62D23B76F3D}" type="pres">
      <dgm:prSet presAssocID="{8639C018-E28A-4DB5-A8CE-92DAA0A63D09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EB03D21-CB72-44FC-BB8A-586C88E0FBB2}" type="pres">
      <dgm:prSet presAssocID="{8639C018-E28A-4DB5-A8CE-92DAA0A63D09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4B190147-4E8F-4DD3-8DE3-70184D860047}" type="pres">
      <dgm:prSet presAssocID="{8639C018-E28A-4DB5-A8CE-92DAA0A63D09}" presName="spaceRect" presStyleCnt="0"/>
      <dgm:spPr/>
    </dgm:pt>
    <dgm:pt modelId="{1A334FCA-72C3-4DCA-91CB-6A06899EC8DF}" type="pres">
      <dgm:prSet presAssocID="{8639C018-E28A-4DB5-A8CE-92DAA0A63D09}" presName="textRect" presStyleLbl="revTx" presStyleIdx="1" presStyleCnt="4">
        <dgm:presLayoutVars>
          <dgm:chMax val="1"/>
          <dgm:chPref val="1"/>
        </dgm:presLayoutVars>
      </dgm:prSet>
      <dgm:spPr/>
    </dgm:pt>
    <dgm:pt modelId="{FE6B54BA-EDA7-469C-B322-BAB475C97E29}" type="pres">
      <dgm:prSet presAssocID="{CB1FE025-C2E4-4A17-8098-3713E19EE076}" presName="sibTrans" presStyleCnt="0"/>
      <dgm:spPr/>
    </dgm:pt>
    <dgm:pt modelId="{12179877-8313-405A-828B-4CAA50BC8285}" type="pres">
      <dgm:prSet presAssocID="{A3E3B820-B271-4C1B-A35F-5BB4ED7968E1}" presName="compNode" presStyleCnt="0"/>
      <dgm:spPr/>
    </dgm:pt>
    <dgm:pt modelId="{71A07BDA-7761-4763-8A17-711D1F81BC38}" type="pres">
      <dgm:prSet presAssocID="{A3E3B820-B271-4C1B-A35F-5BB4ED7968E1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71F29ED-D163-4468-A770-D8A6F974CC8B}" type="pres">
      <dgm:prSet presAssocID="{A3E3B820-B271-4C1B-A35F-5BB4ED7968E1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A6C63007-FA77-4849-8C30-E9B9A1114158}" type="pres">
      <dgm:prSet presAssocID="{A3E3B820-B271-4C1B-A35F-5BB4ED7968E1}" presName="spaceRect" presStyleCnt="0"/>
      <dgm:spPr/>
    </dgm:pt>
    <dgm:pt modelId="{3AF7B81C-0D42-459C-BC94-B27CDA74652B}" type="pres">
      <dgm:prSet presAssocID="{A3E3B820-B271-4C1B-A35F-5BB4ED7968E1}" presName="textRect" presStyleLbl="revTx" presStyleIdx="2" presStyleCnt="4">
        <dgm:presLayoutVars>
          <dgm:chMax val="1"/>
          <dgm:chPref val="1"/>
        </dgm:presLayoutVars>
      </dgm:prSet>
      <dgm:spPr/>
    </dgm:pt>
    <dgm:pt modelId="{F7A531F7-61E6-4940-928B-94DF320288DC}" type="pres">
      <dgm:prSet presAssocID="{197B7ED2-9862-4F81-A690-995FE9C3B392}" presName="sibTrans" presStyleCnt="0"/>
      <dgm:spPr/>
    </dgm:pt>
    <dgm:pt modelId="{E2BC22C7-FD9A-4DD6-82E0-76683F10FD75}" type="pres">
      <dgm:prSet presAssocID="{96C013CC-FB42-463E-8FE8-F775B8085932}" presName="compNode" presStyleCnt="0"/>
      <dgm:spPr/>
    </dgm:pt>
    <dgm:pt modelId="{2D4C9E69-D349-4944-A4DE-FDBED319C612}" type="pres">
      <dgm:prSet presAssocID="{96C013CC-FB42-463E-8FE8-F775B8085932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BDEB27A-BCD0-4690-874D-10EFB8A4D437}" type="pres">
      <dgm:prSet presAssocID="{96C013CC-FB42-463E-8FE8-F775B8085932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E75C5CD0-1167-4713-9CE5-F9E4B78FD142}" type="pres">
      <dgm:prSet presAssocID="{96C013CC-FB42-463E-8FE8-F775B8085932}" presName="spaceRect" presStyleCnt="0"/>
      <dgm:spPr/>
    </dgm:pt>
    <dgm:pt modelId="{860E1F83-9AEA-41D7-B93A-1085B3B4F629}" type="pres">
      <dgm:prSet presAssocID="{96C013CC-FB42-463E-8FE8-F775B808593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B2DFF29-FFB7-8641-9A7D-4BE5BCB4E55C}" type="presOf" srcId="{A36195EA-863F-4BA1-9025-DA64D1849E2F}" destId="{A2821CA6-C464-4DDC-AFFD-C623A020BF39}" srcOrd="0" destOrd="0" presId="urn:microsoft.com/office/officeart/2018/5/layout/IconLeafLabelList"/>
    <dgm:cxn modelId="{AE4E7C41-377F-6D48-8CF5-234E2A40C895}" type="presOf" srcId="{EA26532D-1312-4FF9-B67D-5F65259A0CB8}" destId="{D297389B-FA5B-433C-A04B-B1B9BCE6C02C}" srcOrd="0" destOrd="0" presId="urn:microsoft.com/office/officeart/2018/5/layout/IconLeafLabelList"/>
    <dgm:cxn modelId="{96FAA762-9BC8-6F4F-993B-B8DCE04FA1C7}" type="presOf" srcId="{8639C018-E28A-4DB5-A8CE-92DAA0A63D09}" destId="{1A334FCA-72C3-4DCA-91CB-6A06899EC8DF}" srcOrd="0" destOrd="0" presId="urn:microsoft.com/office/officeart/2018/5/layout/IconLeafLabelList"/>
    <dgm:cxn modelId="{110CE963-DC05-4B8E-B61D-4089DF0C69C7}" srcId="{EA26532D-1312-4FF9-B67D-5F65259A0CB8}" destId="{A3E3B820-B271-4C1B-A35F-5BB4ED7968E1}" srcOrd="2" destOrd="0" parTransId="{ED9E6669-1019-4D1F-B9E0-E7B59056A54B}" sibTransId="{197B7ED2-9862-4F81-A690-995FE9C3B392}"/>
    <dgm:cxn modelId="{3335A38D-AC0C-4DC9-A6DF-8B7546C38B00}" srcId="{EA26532D-1312-4FF9-B67D-5F65259A0CB8}" destId="{A36195EA-863F-4BA1-9025-DA64D1849E2F}" srcOrd="0" destOrd="0" parTransId="{82982AD4-DB8D-4DBD-B228-3F7F534D42B6}" sibTransId="{85D6DB08-642F-4595-B4C2-FE6FD6FDCFD9}"/>
    <dgm:cxn modelId="{B92E9CBA-D782-0E4D-83BB-CDD3AE2E342A}" type="presOf" srcId="{96C013CC-FB42-463E-8FE8-F775B8085932}" destId="{860E1F83-9AEA-41D7-B93A-1085B3B4F629}" srcOrd="0" destOrd="0" presId="urn:microsoft.com/office/officeart/2018/5/layout/IconLeafLabelList"/>
    <dgm:cxn modelId="{31CDCBDB-57B7-4B47-88AC-4C1968133383}" srcId="{EA26532D-1312-4FF9-B67D-5F65259A0CB8}" destId="{8639C018-E28A-4DB5-A8CE-92DAA0A63D09}" srcOrd="1" destOrd="0" parTransId="{EC163449-8441-43EB-AFD4-F9967F9C92EC}" sibTransId="{CB1FE025-C2E4-4A17-8098-3713E19EE076}"/>
    <dgm:cxn modelId="{84C0B7DD-2D74-4ADE-90DE-AE17F291D887}" srcId="{EA26532D-1312-4FF9-B67D-5F65259A0CB8}" destId="{96C013CC-FB42-463E-8FE8-F775B8085932}" srcOrd="3" destOrd="0" parTransId="{4AC0313A-F4E2-4233-8F09-7BF450BF572A}" sibTransId="{C33E0EF8-AF33-43C6-8BDE-D5CF9C41BE6F}"/>
    <dgm:cxn modelId="{68DCF9F2-DE32-9D49-AD30-E86566FDDC07}" type="presOf" srcId="{A3E3B820-B271-4C1B-A35F-5BB4ED7968E1}" destId="{3AF7B81C-0D42-459C-BC94-B27CDA74652B}" srcOrd="0" destOrd="0" presId="urn:microsoft.com/office/officeart/2018/5/layout/IconLeafLabelList"/>
    <dgm:cxn modelId="{A57ACF87-873B-3043-A276-F4B519713026}" type="presParOf" srcId="{D297389B-FA5B-433C-A04B-B1B9BCE6C02C}" destId="{71D16E3E-4965-4272-8980-D79C86C9E949}" srcOrd="0" destOrd="0" presId="urn:microsoft.com/office/officeart/2018/5/layout/IconLeafLabelList"/>
    <dgm:cxn modelId="{5C0A8125-A05A-7844-BFB3-3E1962A681A0}" type="presParOf" srcId="{71D16E3E-4965-4272-8980-D79C86C9E949}" destId="{DE4B684C-8177-4024-9839-AD00BE0649F2}" srcOrd="0" destOrd="0" presId="urn:microsoft.com/office/officeart/2018/5/layout/IconLeafLabelList"/>
    <dgm:cxn modelId="{FC210BCC-FBC2-B545-9563-D710E67B3AD4}" type="presParOf" srcId="{71D16E3E-4965-4272-8980-D79C86C9E949}" destId="{3DD94A4B-2687-402F-A154-6BE53494EB07}" srcOrd="1" destOrd="0" presId="urn:microsoft.com/office/officeart/2018/5/layout/IconLeafLabelList"/>
    <dgm:cxn modelId="{2623C237-B5EF-E647-90E5-7C29501681E6}" type="presParOf" srcId="{71D16E3E-4965-4272-8980-D79C86C9E949}" destId="{91B91AA9-F4B8-43C1-91AD-D3C40FE48913}" srcOrd="2" destOrd="0" presId="urn:microsoft.com/office/officeart/2018/5/layout/IconLeafLabelList"/>
    <dgm:cxn modelId="{AC0B5ADE-12A5-4447-8552-56394F99F499}" type="presParOf" srcId="{71D16E3E-4965-4272-8980-D79C86C9E949}" destId="{A2821CA6-C464-4DDC-AFFD-C623A020BF39}" srcOrd="3" destOrd="0" presId="urn:microsoft.com/office/officeart/2018/5/layout/IconLeafLabelList"/>
    <dgm:cxn modelId="{56E35614-F108-2B41-8EA8-507859C11888}" type="presParOf" srcId="{D297389B-FA5B-433C-A04B-B1B9BCE6C02C}" destId="{8286988D-A8CA-432B-B39D-6F30CFC1D51C}" srcOrd="1" destOrd="0" presId="urn:microsoft.com/office/officeart/2018/5/layout/IconLeafLabelList"/>
    <dgm:cxn modelId="{97ADDE09-92C7-3C44-BCC0-FDF1CA48AAF5}" type="presParOf" srcId="{D297389B-FA5B-433C-A04B-B1B9BCE6C02C}" destId="{C26222F7-A1D2-44BA-B47D-C5FDDC52CB2B}" srcOrd="2" destOrd="0" presId="urn:microsoft.com/office/officeart/2018/5/layout/IconLeafLabelList"/>
    <dgm:cxn modelId="{75E77E40-1724-D843-BE96-845F666DB619}" type="presParOf" srcId="{C26222F7-A1D2-44BA-B47D-C5FDDC52CB2B}" destId="{3319A840-49FE-4F8C-A004-C62D23B76F3D}" srcOrd="0" destOrd="0" presId="urn:microsoft.com/office/officeart/2018/5/layout/IconLeafLabelList"/>
    <dgm:cxn modelId="{216C974E-4C12-E148-BA8D-9F20F48CD155}" type="presParOf" srcId="{C26222F7-A1D2-44BA-B47D-C5FDDC52CB2B}" destId="{3EB03D21-CB72-44FC-BB8A-586C88E0FBB2}" srcOrd="1" destOrd="0" presId="urn:microsoft.com/office/officeart/2018/5/layout/IconLeafLabelList"/>
    <dgm:cxn modelId="{5C803F5B-A227-274D-8CF3-10D732BDD007}" type="presParOf" srcId="{C26222F7-A1D2-44BA-B47D-C5FDDC52CB2B}" destId="{4B190147-4E8F-4DD3-8DE3-70184D860047}" srcOrd="2" destOrd="0" presId="urn:microsoft.com/office/officeart/2018/5/layout/IconLeafLabelList"/>
    <dgm:cxn modelId="{91F49DAD-A324-2648-86BF-99A48460BCFD}" type="presParOf" srcId="{C26222F7-A1D2-44BA-B47D-C5FDDC52CB2B}" destId="{1A334FCA-72C3-4DCA-91CB-6A06899EC8DF}" srcOrd="3" destOrd="0" presId="urn:microsoft.com/office/officeart/2018/5/layout/IconLeafLabelList"/>
    <dgm:cxn modelId="{D8C4435F-6E67-0946-AC1B-147D064A37A4}" type="presParOf" srcId="{D297389B-FA5B-433C-A04B-B1B9BCE6C02C}" destId="{FE6B54BA-EDA7-469C-B322-BAB475C97E29}" srcOrd="3" destOrd="0" presId="urn:microsoft.com/office/officeart/2018/5/layout/IconLeafLabelList"/>
    <dgm:cxn modelId="{A63C4C12-63A4-9A40-B869-0B6219CD8BAC}" type="presParOf" srcId="{D297389B-FA5B-433C-A04B-B1B9BCE6C02C}" destId="{12179877-8313-405A-828B-4CAA50BC8285}" srcOrd="4" destOrd="0" presId="urn:microsoft.com/office/officeart/2018/5/layout/IconLeafLabelList"/>
    <dgm:cxn modelId="{1FE028F9-D53A-DD45-A42D-1C65B3CFD78B}" type="presParOf" srcId="{12179877-8313-405A-828B-4CAA50BC8285}" destId="{71A07BDA-7761-4763-8A17-711D1F81BC38}" srcOrd="0" destOrd="0" presId="urn:microsoft.com/office/officeart/2018/5/layout/IconLeafLabelList"/>
    <dgm:cxn modelId="{B95EC7B9-FF32-C04F-9D75-84A409A50760}" type="presParOf" srcId="{12179877-8313-405A-828B-4CAA50BC8285}" destId="{671F29ED-D163-4468-A770-D8A6F974CC8B}" srcOrd="1" destOrd="0" presId="urn:microsoft.com/office/officeart/2018/5/layout/IconLeafLabelList"/>
    <dgm:cxn modelId="{3900E292-A1E0-B448-9738-31EBCC5D0DD4}" type="presParOf" srcId="{12179877-8313-405A-828B-4CAA50BC8285}" destId="{A6C63007-FA77-4849-8C30-E9B9A1114158}" srcOrd="2" destOrd="0" presId="urn:microsoft.com/office/officeart/2018/5/layout/IconLeafLabelList"/>
    <dgm:cxn modelId="{BC5E3DA2-DEDF-9546-827D-1E2B9F0B97AF}" type="presParOf" srcId="{12179877-8313-405A-828B-4CAA50BC8285}" destId="{3AF7B81C-0D42-459C-BC94-B27CDA74652B}" srcOrd="3" destOrd="0" presId="urn:microsoft.com/office/officeart/2018/5/layout/IconLeafLabelList"/>
    <dgm:cxn modelId="{B3588D34-2709-AD46-BAAF-D73DAA213FB2}" type="presParOf" srcId="{D297389B-FA5B-433C-A04B-B1B9BCE6C02C}" destId="{F7A531F7-61E6-4940-928B-94DF320288DC}" srcOrd="5" destOrd="0" presId="urn:microsoft.com/office/officeart/2018/5/layout/IconLeafLabelList"/>
    <dgm:cxn modelId="{CDE733A5-E2B8-0B4B-8639-EDD9628FB9C3}" type="presParOf" srcId="{D297389B-FA5B-433C-A04B-B1B9BCE6C02C}" destId="{E2BC22C7-FD9A-4DD6-82E0-76683F10FD75}" srcOrd="6" destOrd="0" presId="urn:microsoft.com/office/officeart/2018/5/layout/IconLeafLabelList"/>
    <dgm:cxn modelId="{4403BC06-7F24-2E40-A4FB-854C9A04EB7E}" type="presParOf" srcId="{E2BC22C7-FD9A-4DD6-82E0-76683F10FD75}" destId="{2D4C9E69-D349-4944-A4DE-FDBED319C612}" srcOrd="0" destOrd="0" presId="urn:microsoft.com/office/officeart/2018/5/layout/IconLeafLabelList"/>
    <dgm:cxn modelId="{91D2E614-E37D-D444-94D3-2E89392D0674}" type="presParOf" srcId="{E2BC22C7-FD9A-4DD6-82E0-76683F10FD75}" destId="{CBDEB27A-BCD0-4690-874D-10EFB8A4D437}" srcOrd="1" destOrd="0" presId="urn:microsoft.com/office/officeart/2018/5/layout/IconLeafLabelList"/>
    <dgm:cxn modelId="{D1C4663E-9D8D-FE4C-ADEC-3CB2A7B64962}" type="presParOf" srcId="{E2BC22C7-FD9A-4DD6-82E0-76683F10FD75}" destId="{E75C5CD0-1167-4713-9CE5-F9E4B78FD142}" srcOrd="2" destOrd="0" presId="urn:microsoft.com/office/officeart/2018/5/layout/IconLeafLabelList"/>
    <dgm:cxn modelId="{16D0EA5A-E707-4640-A08B-A25A2E9E2EDF}" type="presParOf" srcId="{E2BC22C7-FD9A-4DD6-82E0-76683F10FD75}" destId="{860E1F83-9AEA-41D7-B93A-1085B3B4F62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024C26-19AC-4C14-9FE8-6721A0BC4975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141E92-25A6-4C32-A3D5-3296D11237FB}">
      <dgm:prSet custT="1"/>
      <dgm:spPr/>
      <dgm:t>
        <a:bodyPr/>
        <a:lstStyle/>
        <a:p>
          <a:r>
            <a:rPr lang="en-DK" sz="3800" dirty="0">
              <a:latin typeface="Alegreya" pitchFamily="2" charset="0"/>
            </a:rPr>
            <a:t>Statistikerens arbejde er at gøre usikkerheden synlig</a:t>
          </a:r>
          <a:endParaRPr lang="en-US" sz="3800" dirty="0">
            <a:latin typeface="Alegreya" pitchFamily="2" charset="0"/>
          </a:endParaRPr>
        </a:p>
      </dgm:t>
    </dgm:pt>
    <dgm:pt modelId="{2DACD2D6-85AD-44BE-92C8-184B5B8AD952}" type="parTrans" cxnId="{29410664-A068-4387-8CAD-C158695811F1}">
      <dgm:prSet/>
      <dgm:spPr/>
      <dgm:t>
        <a:bodyPr/>
        <a:lstStyle/>
        <a:p>
          <a:endParaRPr lang="en-US"/>
        </a:p>
      </dgm:t>
    </dgm:pt>
    <dgm:pt modelId="{71A27A12-37BA-4124-A899-CE6BB871E17A}" type="sibTrans" cxnId="{29410664-A068-4387-8CAD-C158695811F1}">
      <dgm:prSet/>
      <dgm:spPr/>
      <dgm:t>
        <a:bodyPr/>
        <a:lstStyle/>
        <a:p>
          <a:endParaRPr lang="en-US"/>
        </a:p>
      </dgm:t>
    </dgm:pt>
    <dgm:pt modelId="{B3AE6C9A-5C05-424A-BCE3-0633896728BA}">
      <dgm:prSet custT="1"/>
      <dgm:spPr/>
      <dgm:t>
        <a:bodyPr/>
        <a:lstStyle/>
        <a:p>
          <a:r>
            <a:rPr lang="en-DK" sz="3800" dirty="0">
              <a:latin typeface="Alegreya" pitchFamily="2" charset="0"/>
            </a:rPr>
            <a:t>Journalistens arbejde er at forhindre, at den forsvinder</a:t>
          </a:r>
          <a:endParaRPr lang="en-US" sz="3800" dirty="0">
            <a:latin typeface="Alegreya" pitchFamily="2" charset="0"/>
          </a:endParaRPr>
        </a:p>
      </dgm:t>
    </dgm:pt>
    <dgm:pt modelId="{94BDA54C-87F0-4EAD-87CD-A61028EA1ACE}" type="parTrans" cxnId="{DE934C56-ED29-4C74-A074-BEE2A1B0B693}">
      <dgm:prSet/>
      <dgm:spPr/>
      <dgm:t>
        <a:bodyPr/>
        <a:lstStyle/>
        <a:p>
          <a:endParaRPr lang="en-US"/>
        </a:p>
      </dgm:t>
    </dgm:pt>
    <dgm:pt modelId="{3BF2840F-1D00-4C2B-B65E-708512B78699}" type="sibTrans" cxnId="{DE934C56-ED29-4C74-A074-BEE2A1B0B693}">
      <dgm:prSet/>
      <dgm:spPr/>
      <dgm:t>
        <a:bodyPr/>
        <a:lstStyle/>
        <a:p>
          <a:endParaRPr lang="en-US"/>
        </a:p>
      </dgm:t>
    </dgm:pt>
    <dgm:pt modelId="{94F8DECF-13A5-3E43-B926-68508B55A4F0}" type="pres">
      <dgm:prSet presAssocID="{8D024C26-19AC-4C14-9FE8-6721A0BC4975}" presName="diagram" presStyleCnt="0">
        <dgm:presLayoutVars>
          <dgm:dir/>
          <dgm:resizeHandles/>
        </dgm:presLayoutVars>
      </dgm:prSet>
      <dgm:spPr/>
    </dgm:pt>
    <dgm:pt modelId="{E188A7BA-D51D-7542-8348-A9244491475A}" type="pres">
      <dgm:prSet presAssocID="{6F141E92-25A6-4C32-A3D5-3296D11237FB}" presName="firstNode" presStyleLbl="node1" presStyleIdx="0" presStyleCnt="2">
        <dgm:presLayoutVars>
          <dgm:bulletEnabled val="1"/>
        </dgm:presLayoutVars>
      </dgm:prSet>
      <dgm:spPr/>
    </dgm:pt>
    <dgm:pt modelId="{85EF1B9F-79D8-AA45-9E2A-59A2E9B5FFB3}" type="pres">
      <dgm:prSet presAssocID="{71A27A12-37BA-4124-A899-CE6BB871E17A}" presName="sibTrans" presStyleLbl="sibTrans2D1" presStyleIdx="0" presStyleCnt="1" custAng="5400000" custScaleY="117532"/>
      <dgm:spPr>
        <a:prstGeom prst="leftRightArrow">
          <a:avLst/>
        </a:prstGeom>
      </dgm:spPr>
    </dgm:pt>
    <dgm:pt modelId="{230CEC87-707E-234D-B618-25BF6482C289}" type="pres">
      <dgm:prSet presAssocID="{B3AE6C9A-5C05-424A-BCE3-0633896728BA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5D290826-0719-B749-B8AF-7D089E8E98D2}" type="presOf" srcId="{71A27A12-37BA-4124-A899-CE6BB871E17A}" destId="{85EF1B9F-79D8-AA45-9E2A-59A2E9B5FFB3}" srcOrd="0" destOrd="0" presId="urn:microsoft.com/office/officeart/2005/8/layout/bProcess2"/>
    <dgm:cxn modelId="{9523A026-2C44-314C-B7AC-4C8A5AA014D2}" type="presOf" srcId="{B3AE6C9A-5C05-424A-BCE3-0633896728BA}" destId="{230CEC87-707E-234D-B618-25BF6482C289}" srcOrd="0" destOrd="0" presId="urn:microsoft.com/office/officeart/2005/8/layout/bProcess2"/>
    <dgm:cxn modelId="{54C9593D-5473-E74F-8563-5FC995888B2F}" type="presOf" srcId="{6F141E92-25A6-4C32-A3D5-3296D11237FB}" destId="{E188A7BA-D51D-7542-8348-A9244491475A}" srcOrd="0" destOrd="0" presId="urn:microsoft.com/office/officeart/2005/8/layout/bProcess2"/>
    <dgm:cxn modelId="{DE934C56-ED29-4C74-A074-BEE2A1B0B693}" srcId="{8D024C26-19AC-4C14-9FE8-6721A0BC4975}" destId="{B3AE6C9A-5C05-424A-BCE3-0633896728BA}" srcOrd="1" destOrd="0" parTransId="{94BDA54C-87F0-4EAD-87CD-A61028EA1ACE}" sibTransId="{3BF2840F-1D00-4C2B-B65E-708512B78699}"/>
    <dgm:cxn modelId="{29410664-A068-4387-8CAD-C158695811F1}" srcId="{8D024C26-19AC-4C14-9FE8-6721A0BC4975}" destId="{6F141E92-25A6-4C32-A3D5-3296D11237FB}" srcOrd="0" destOrd="0" parTransId="{2DACD2D6-85AD-44BE-92C8-184B5B8AD952}" sibTransId="{71A27A12-37BA-4124-A899-CE6BB871E17A}"/>
    <dgm:cxn modelId="{A38569B9-3F63-5448-9256-D78CDA04C08D}" type="presOf" srcId="{8D024C26-19AC-4C14-9FE8-6721A0BC4975}" destId="{94F8DECF-13A5-3E43-B926-68508B55A4F0}" srcOrd="0" destOrd="0" presId="urn:microsoft.com/office/officeart/2005/8/layout/bProcess2"/>
    <dgm:cxn modelId="{48DECC29-E611-8A46-ADC4-3A4DA034E2CD}" type="presParOf" srcId="{94F8DECF-13A5-3E43-B926-68508B55A4F0}" destId="{E188A7BA-D51D-7542-8348-A9244491475A}" srcOrd="0" destOrd="0" presId="urn:microsoft.com/office/officeart/2005/8/layout/bProcess2"/>
    <dgm:cxn modelId="{703E87B5-577B-544B-B8B1-1DA75DFAC8D1}" type="presParOf" srcId="{94F8DECF-13A5-3E43-B926-68508B55A4F0}" destId="{85EF1B9F-79D8-AA45-9E2A-59A2E9B5FFB3}" srcOrd="1" destOrd="0" presId="urn:microsoft.com/office/officeart/2005/8/layout/bProcess2"/>
    <dgm:cxn modelId="{948D7813-7CAB-3044-9C9A-0DDD77D3F5F6}" type="presParOf" srcId="{94F8DECF-13A5-3E43-B926-68508B55A4F0}" destId="{230CEC87-707E-234D-B618-25BF6482C289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B684C-8177-4024-9839-AD00BE0649F2}">
      <dsp:nvSpPr>
        <dsp:cNvPr id="0" name=""/>
        <dsp:cNvSpPr/>
      </dsp:nvSpPr>
      <dsp:spPr>
        <a:xfrm>
          <a:off x="973190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94A4B-2687-402F-A154-6BE53494EB07}">
      <dsp:nvSpPr>
        <dsp:cNvPr id="0" name=""/>
        <dsp:cNvSpPr/>
      </dsp:nvSpPr>
      <dsp:spPr>
        <a:xfrm>
          <a:off x="1242597" y="1054900"/>
          <a:ext cx="725326" cy="7253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21CA6-C464-4DDC-AFFD-C623A020BF39}">
      <dsp:nvSpPr>
        <dsp:cNvPr id="0" name=""/>
        <dsp:cNvSpPr/>
      </dsp:nvSpPr>
      <dsp:spPr>
        <a:xfrm>
          <a:off x="569079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2400" kern="1200" dirty="0"/>
            <a:t>Orkanens Center</a:t>
          </a:r>
          <a:endParaRPr lang="en-US" sz="2400" kern="1200" dirty="0"/>
        </a:p>
      </dsp:txBody>
      <dsp:txXfrm>
        <a:off x="569079" y="2443382"/>
        <a:ext cx="2072362" cy="720000"/>
      </dsp:txXfrm>
    </dsp:sp>
    <dsp:sp modelId="{3319A840-49FE-4F8C-A004-C62D23B76F3D}">
      <dsp:nvSpPr>
        <dsp:cNvPr id="0" name=""/>
        <dsp:cNvSpPr/>
      </dsp:nvSpPr>
      <dsp:spPr>
        <a:xfrm>
          <a:off x="3408216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03D21-CB72-44FC-BB8A-586C88E0FBB2}">
      <dsp:nvSpPr>
        <dsp:cNvPr id="0" name=""/>
        <dsp:cNvSpPr/>
      </dsp:nvSpPr>
      <dsp:spPr>
        <a:xfrm>
          <a:off x="3677623" y="1054900"/>
          <a:ext cx="725326" cy="7253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334FCA-72C3-4DCA-91CB-6A06899EC8DF}">
      <dsp:nvSpPr>
        <dsp:cNvPr id="0" name=""/>
        <dsp:cNvSpPr/>
      </dsp:nvSpPr>
      <dsp:spPr>
        <a:xfrm>
          <a:off x="3004105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2400" kern="1200" dirty="0"/>
            <a:t>5 års Data</a:t>
          </a:r>
          <a:endParaRPr lang="en-US" sz="2400" kern="1200" dirty="0"/>
        </a:p>
      </dsp:txBody>
      <dsp:txXfrm>
        <a:off x="3004105" y="2443382"/>
        <a:ext cx="2072362" cy="720000"/>
      </dsp:txXfrm>
    </dsp:sp>
    <dsp:sp modelId="{71A07BDA-7761-4763-8A17-711D1F81BC38}">
      <dsp:nvSpPr>
        <dsp:cNvPr id="0" name=""/>
        <dsp:cNvSpPr/>
      </dsp:nvSpPr>
      <dsp:spPr>
        <a:xfrm>
          <a:off x="5843242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F29ED-D163-4468-A770-D8A6F974CC8B}">
      <dsp:nvSpPr>
        <dsp:cNvPr id="0" name=""/>
        <dsp:cNvSpPr/>
      </dsp:nvSpPr>
      <dsp:spPr>
        <a:xfrm>
          <a:off x="6112649" y="1054900"/>
          <a:ext cx="725326" cy="7253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7B81C-0D42-459C-BC94-B27CDA74652B}">
      <dsp:nvSpPr>
        <dsp:cNvPr id="0" name=""/>
        <dsp:cNvSpPr/>
      </dsp:nvSpPr>
      <dsp:spPr>
        <a:xfrm>
          <a:off x="5439131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2400" kern="1200"/>
            <a:t>Impact</a:t>
          </a:r>
          <a:endParaRPr lang="en-US" sz="2400" kern="1200"/>
        </a:p>
      </dsp:txBody>
      <dsp:txXfrm>
        <a:off x="5439131" y="2443382"/>
        <a:ext cx="2072362" cy="720000"/>
      </dsp:txXfrm>
    </dsp:sp>
    <dsp:sp modelId="{2D4C9E69-D349-4944-A4DE-FDBED319C612}">
      <dsp:nvSpPr>
        <dsp:cNvPr id="0" name=""/>
        <dsp:cNvSpPr/>
      </dsp:nvSpPr>
      <dsp:spPr>
        <a:xfrm>
          <a:off x="8278268" y="785492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EB27A-BCD0-4690-874D-10EFB8A4D437}">
      <dsp:nvSpPr>
        <dsp:cNvPr id="0" name=""/>
        <dsp:cNvSpPr/>
      </dsp:nvSpPr>
      <dsp:spPr>
        <a:xfrm>
          <a:off x="8547675" y="1054900"/>
          <a:ext cx="725326" cy="7253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E1F83-9AEA-41D7-B93A-1085B3B4F629}">
      <dsp:nvSpPr>
        <dsp:cNvPr id="0" name=""/>
        <dsp:cNvSpPr/>
      </dsp:nvSpPr>
      <dsp:spPr>
        <a:xfrm>
          <a:off x="7874157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kern="1200" dirty="0"/>
            <a:t>67% </a:t>
          </a:r>
          <a:r>
            <a:rPr lang="en-GB" sz="2400" kern="1200" dirty="0" err="1"/>
            <a:t>usikkerhed</a:t>
          </a:r>
          <a:endParaRPr lang="en-US" sz="2400" kern="1200" dirty="0"/>
        </a:p>
      </dsp:txBody>
      <dsp:txXfrm>
        <a:off x="7874157" y="2443382"/>
        <a:ext cx="20723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8A7BA-D51D-7542-8348-A9244491475A}">
      <dsp:nvSpPr>
        <dsp:cNvPr id="0" name=""/>
        <dsp:cNvSpPr/>
      </dsp:nvSpPr>
      <dsp:spPr>
        <a:xfrm>
          <a:off x="1283" y="104298"/>
          <a:ext cx="4205213" cy="42052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3800" kern="1200" dirty="0">
              <a:latin typeface="Alegreya" pitchFamily="2" charset="0"/>
            </a:rPr>
            <a:t>Statistikerens arbejde er at gøre usikkerheden synlig</a:t>
          </a:r>
          <a:endParaRPr lang="en-US" sz="3800" kern="1200" dirty="0">
            <a:latin typeface="Alegreya" pitchFamily="2" charset="0"/>
          </a:endParaRPr>
        </a:p>
      </dsp:txBody>
      <dsp:txXfrm>
        <a:off x="617122" y="720137"/>
        <a:ext cx="2973535" cy="2973535"/>
      </dsp:txXfrm>
    </dsp:sp>
    <dsp:sp modelId="{85EF1B9F-79D8-AA45-9E2A-59A2E9B5FFB3}">
      <dsp:nvSpPr>
        <dsp:cNvPr id="0" name=""/>
        <dsp:cNvSpPr/>
      </dsp:nvSpPr>
      <dsp:spPr>
        <a:xfrm rot="10800000">
          <a:off x="4424406" y="1649714"/>
          <a:ext cx="1729864" cy="111438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CEC87-707E-234D-B618-25BF6482C289}">
      <dsp:nvSpPr>
        <dsp:cNvPr id="0" name=""/>
        <dsp:cNvSpPr/>
      </dsp:nvSpPr>
      <dsp:spPr>
        <a:xfrm>
          <a:off x="6309103" y="104298"/>
          <a:ext cx="4205213" cy="42052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3800" kern="1200" dirty="0">
              <a:latin typeface="Alegreya" pitchFamily="2" charset="0"/>
            </a:rPr>
            <a:t>Journalistens arbejde er at forhindre, at den forsvinder</a:t>
          </a:r>
          <a:endParaRPr lang="en-US" sz="3800" kern="1200" dirty="0">
            <a:latin typeface="Alegreya" pitchFamily="2" charset="0"/>
          </a:endParaRPr>
        </a:p>
      </dsp:txBody>
      <dsp:txXfrm>
        <a:off x="6924942" y="720137"/>
        <a:ext cx="2973535" cy="2973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18A45-B2E8-DDAA-A2E0-17644C8BC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18601-3662-9015-C98B-63B093D9C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D1D76-7420-7567-9846-4D43819F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CCC12-E25B-F58A-9DE1-2D447B75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BFAC7-E085-E368-3990-88D13E0D7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4722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1A47-5760-3645-F1FF-64B90F26F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B7C0E-23B1-B767-7BFB-30C31E4CA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2D2FA-B7C6-9021-B73E-A543AA34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5FC93-33A2-3FDC-EEE3-871FEE93E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44207-8ABF-DF33-F7DB-B384E56F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8355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CFBA4-5AC8-B4ED-A8CA-C2FEF3B24E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01316-336D-978B-E34A-4D3926778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19C8E-2C13-FB8A-5E74-02644144B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AD856-24EC-7EFF-A217-1FB124CC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974C1-5359-85DE-2600-5A9DAAC2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7635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34FB-8562-EE71-2948-0C625779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A0A12-6A74-951E-2653-B342DAF53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B533F-FC26-AF75-FB32-66F32F6E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F9096-E6D2-67CB-B2CB-B9A442C12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A5163-D876-63D2-3463-B3DAE879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1834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DCD8F-44EF-FC69-5C4A-823F0079B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83FF2-F9E1-8BE5-EDE7-C4DAC4C77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FF143-537F-76DA-44AD-0F1C44BB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662F2-43E6-E19C-AC32-ECE8289B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482E6-F805-586B-3A82-20858D9C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2553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9545-4C20-FE34-2275-62C5C07E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DF56D-41FF-91B2-BC62-4C0B87CE6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51990-6C64-FC76-B22C-61017EBF4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3DBE5-4254-259E-5685-16768772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DA46B-A677-6924-3B74-C63D6519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37FDE-EF04-5CF2-0855-FE0A71D6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9100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F1D7-1FD6-C903-B224-5C52DD9A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D3DD7-330B-5BEF-BF8D-4EAC80711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F64D9-B8ED-B012-0A7E-DFF982A09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5B368-1E59-5E35-0A6C-2FAA499EC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E1CC7-5BBE-8A1E-9357-7DE2FAA54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97CE6D-86F4-A5F8-6292-D975C674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9C4762-38C8-779F-4488-8DEF1382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BF0BDC-762C-8CED-42DF-7F106B2B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741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3D6D-4F7C-07BA-04E9-29126397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47216-85BA-C373-6357-5A97F5A1D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7EB39-BAC7-F316-4CED-6493BC7A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1C67-6F0F-03DA-CB20-1142144C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53204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4C8CA-A024-2E2D-790F-09BD50A6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70ECB-7C54-2A68-FFFA-F60CB4EB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8AE52-A936-D920-4B01-5ABFD70A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0448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AD47-541B-9853-AC01-5DA84EE9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31168-49EF-E4A5-2AD3-1A46B26C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CE32F-5249-BDB8-D348-71B32C2E1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86D78-4E68-CD9A-DC1F-5C5339F71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83FDB-90CB-7A50-699A-36C10AFA8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8E7B0-B201-9D96-6B64-B0CE66E7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2918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3B44-CCD6-54D7-6E26-09D0D6F5C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6C3141-242A-E2F5-0CE7-49C7F3F0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35067-5759-5687-2E29-E6C638431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6ACA0-F627-8B95-33F6-ACF1072A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9B4AD-794B-EF36-1DCD-20A65922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0E67D-BABA-E37A-2CAD-EF2FF681D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4039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3794EF-57AE-D14A-A27D-6634F949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EB104-1BE2-102B-3451-52916D7FF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5F953-DEF5-8CDD-8E73-B51C93720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16AD8F-4696-1748-B4F3-D3290FCA1DE0}" type="datetimeFigureOut">
              <a:rPr lang="en-DK" smtClean="0"/>
              <a:t>18/05/2026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CFE71-412D-A2D4-A744-AAD4478CB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4374B-4C8F-90E4-C4AB-1B18D7AEA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F2DED2-D951-2F41-BA5C-7CA4B33B090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485715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305C89-B900-262A-7BA1-7675E9658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671" y="3128124"/>
            <a:ext cx="3599329" cy="3729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C196E-F302-DF0E-0851-618917ECC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8871" y="740524"/>
            <a:ext cx="10112188" cy="2387600"/>
          </a:xfrm>
        </p:spPr>
        <p:txBody>
          <a:bodyPr>
            <a:noAutofit/>
          </a:bodyPr>
          <a:lstStyle/>
          <a:p>
            <a:r>
              <a:rPr lang="en-GB" sz="6600" b="1" dirty="0">
                <a:latin typeface="Alegreya" pitchFamily="2" charset="0"/>
              </a:rPr>
              <a:t>Fra </a:t>
            </a:r>
            <a:r>
              <a:rPr lang="en-GB" sz="6600" b="1" dirty="0" err="1">
                <a:latin typeface="Alegreya" pitchFamily="2" charset="0"/>
              </a:rPr>
              <a:t>tørre</a:t>
            </a:r>
            <a:r>
              <a:rPr lang="en-GB" sz="6600" b="1" dirty="0">
                <a:latin typeface="Alegreya" pitchFamily="2" charset="0"/>
              </a:rPr>
              <a:t> </a:t>
            </a:r>
            <a:r>
              <a:rPr lang="en-GB" sz="6600" b="1" dirty="0" err="1">
                <a:latin typeface="Alegreya" pitchFamily="2" charset="0"/>
              </a:rPr>
              <a:t>tal</a:t>
            </a:r>
            <a:r>
              <a:rPr lang="en-GB" sz="6600" b="1" dirty="0">
                <a:latin typeface="Alegreya" pitchFamily="2" charset="0"/>
              </a:rPr>
              <a:t> </a:t>
            </a:r>
            <a:r>
              <a:rPr lang="en-GB" sz="6600" b="1" dirty="0" err="1">
                <a:latin typeface="Alegreya" pitchFamily="2" charset="0"/>
              </a:rPr>
              <a:t>til</a:t>
            </a:r>
            <a:r>
              <a:rPr lang="en-GB" sz="6600" b="1" dirty="0">
                <a:latin typeface="Alegreya" pitchFamily="2" charset="0"/>
              </a:rPr>
              <a:t> ‘sand storm’</a:t>
            </a:r>
            <a:br>
              <a:rPr lang="en-GB" sz="6600" b="1" dirty="0">
                <a:latin typeface="Alegreya" pitchFamily="2" charset="0"/>
              </a:rPr>
            </a:br>
            <a:endParaRPr lang="en-DK" sz="6600" b="1" dirty="0">
              <a:latin typeface="Alegrey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A063-4208-DE5A-F7DD-41BBFA51A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2965" y="2523846"/>
            <a:ext cx="9144000" cy="2222967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legreya" pitchFamily="2" charset="0"/>
              </a:rPr>
              <a:t> </a:t>
            </a:r>
            <a:r>
              <a:rPr lang="en-GB" sz="3600" dirty="0" err="1">
                <a:latin typeface="Alegreya" pitchFamily="2" charset="0"/>
              </a:rPr>
              <a:t>Når</a:t>
            </a:r>
            <a:r>
              <a:rPr lang="en-GB" sz="3600" dirty="0">
                <a:latin typeface="Alegreya" pitchFamily="2" charset="0"/>
              </a:rPr>
              <a:t> </a:t>
            </a:r>
            <a:r>
              <a:rPr lang="en-GB" sz="3600" dirty="0" err="1">
                <a:latin typeface="Alegreya" pitchFamily="2" charset="0"/>
              </a:rPr>
              <a:t>gennemsnittet</a:t>
            </a:r>
            <a:r>
              <a:rPr lang="en-GB" sz="3600" dirty="0">
                <a:latin typeface="Alegreya" pitchFamily="2" charset="0"/>
              </a:rPr>
              <a:t> </a:t>
            </a:r>
            <a:r>
              <a:rPr lang="en-GB" sz="3600" dirty="0" err="1">
                <a:latin typeface="Alegreya" pitchFamily="2" charset="0"/>
              </a:rPr>
              <a:t>kollapser</a:t>
            </a:r>
            <a:r>
              <a:rPr lang="en-GB" sz="3600" dirty="0">
                <a:latin typeface="Alegreya" pitchFamily="2" charset="0"/>
              </a:rPr>
              <a:t>, </a:t>
            </a:r>
          </a:p>
          <a:p>
            <a:r>
              <a:rPr lang="en-GB" sz="3600" dirty="0" err="1">
                <a:latin typeface="Alegreya" pitchFamily="2" charset="0"/>
              </a:rPr>
              <a:t>og</a:t>
            </a:r>
            <a:r>
              <a:rPr lang="en-GB" sz="3600" dirty="0">
                <a:latin typeface="Alegreya" pitchFamily="2" charset="0"/>
              </a:rPr>
              <a:t> der er </a:t>
            </a:r>
            <a:r>
              <a:rPr lang="en-GB" sz="3600" dirty="0" err="1">
                <a:latin typeface="Alegreya" pitchFamily="2" charset="0"/>
              </a:rPr>
              <a:t>brug</a:t>
            </a:r>
            <a:r>
              <a:rPr lang="en-GB" sz="3600" dirty="0">
                <a:latin typeface="Alegreya" pitchFamily="2" charset="0"/>
              </a:rPr>
              <a:t> for </a:t>
            </a:r>
            <a:r>
              <a:rPr lang="en-GB" sz="3600" dirty="0" err="1">
                <a:latin typeface="Alegreya" pitchFamily="2" charset="0"/>
              </a:rPr>
              <a:t>statistik</a:t>
            </a:r>
            <a:r>
              <a:rPr lang="en-GB" sz="3600" dirty="0">
                <a:latin typeface="Alegreya" pitchFamily="2" charset="0"/>
              </a:rPr>
              <a:t> </a:t>
            </a:r>
            <a:r>
              <a:rPr lang="en-GB" sz="3600" dirty="0" err="1">
                <a:latin typeface="Alegreya" pitchFamily="2" charset="0"/>
              </a:rPr>
              <a:t>på</a:t>
            </a:r>
            <a:r>
              <a:rPr lang="en-GB" sz="3600" dirty="0">
                <a:latin typeface="Alegreya" pitchFamily="2" charset="0"/>
              </a:rPr>
              <a:t> </a:t>
            </a:r>
            <a:r>
              <a:rPr lang="en-GB" sz="3600" dirty="0" err="1">
                <a:latin typeface="Alegreya" pitchFamily="2" charset="0"/>
              </a:rPr>
              <a:t>kanten</a:t>
            </a:r>
            <a:r>
              <a:rPr lang="en-GB" sz="3600" dirty="0">
                <a:latin typeface="Alegreya" pitchFamily="2" charset="0"/>
              </a:rPr>
              <a:t> </a:t>
            </a:r>
            <a:r>
              <a:rPr lang="en-GB" sz="3600" dirty="0" err="1">
                <a:latin typeface="Alegreya" pitchFamily="2" charset="0"/>
              </a:rPr>
              <a:t>af</a:t>
            </a:r>
            <a:r>
              <a:rPr lang="en-GB" sz="3600" dirty="0">
                <a:latin typeface="Alegreya" pitchFamily="2" charset="0"/>
              </a:rPr>
              <a:t> </a:t>
            </a:r>
            <a:r>
              <a:rPr lang="en-GB" sz="3600" dirty="0" err="1">
                <a:latin typeface="Alegreya" pitchFamily="2" charset="0"/>
              </a:rPr>
              <a:t>kaos</a:t>
            </a:r>
            <a:endParaRPr lang="en-DK" sz="3600" dirty="0">
              <a:latin typeface="Alegrey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E5C1D-6BAC-2822-7674-8B172F7BC45E}"/>
              </a:ext>
            </a:extLst>
          </p:cNvPr>
          <p:cNvSpPr txBox="1"/>
          <p:nvPr/>
        </p:nvSpPr>
        <p:spPr>
          <a:xfrm>
            <a:off x="2554942" y="4574711"/>
            <a:ext cx="7368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3200" dirty="0">
                <a:latin typeface="Alegreya" pitchFamily="2" charset="0"/>
              </a:rPr>
              <a:t>Claus Thorn Ekstrøm</a:t>
            </a:r>
            <a:br>
              <a:rPr lang="en-DK" sz="3200" dirty="0">
                <a:latin typeface="Alegreya" pitchFamily="2" charset="0"/>
              </a:rPr>
            </a:br>
            <a:r>
              <a:rPr lang="en-DK" sz="3200" dirty="0">
                <a:latin typeface="Alegreya" pitchFamily="2" charset="0"/>
              </a:rPr>
              <a:t>Biostatistik,</a:t>
            </a:r>
          </a:p>
          <a:p>
            <a:pPr algn="ctr"/>
            <a:r>
              <a:rPr lang="en-DK" sz="3200" dirty="0">
                <a:latin typeface="Alegreya" pitchFamily="2" charset="0"/>
              </a:rPr>
              <a:t>Københavns Universitet</a:t>
            </a:r>
          </a:p>
        </p:txBody>
      </p:sp>
    </p:spTree>
    <p:extLst>
      <p:ext uri="{BB962C8B-B14F-4D97-AF65-F5344CB8AC3E}">
        <p14:creationId xmlns:p14="http://schemas.microsoft.com/office/powerpoint/2010/main" val="49952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4882EC-DA88-115E-47E1-CEB69B8955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897122"/>
              </p:ext>
            </p:extLst>
          </p:nvPr>
        </p:nvGraphicFramePr>
        <p:xfrm>
          <a:off x="838200" y="1381872"/>
          <a:ext cx="10515600" cy="4413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271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D09BF4-40DC-6EDE-5DBC-3BAFDC90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2095979" y="-1"/>
            <a:ext cx="14386591" cy="75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9FA5E-3A5B-769A-4C57-7E394D7AFC07}"/>
              </a:ext>
            </a:extLst>
          </p:cNvPr>
          <p:cNvSpPr txBox="1"/>
          <p:nvPr/>
        </p:nvSpPr>
        <p:spPr>
          <a:xfrm>
            <a:off x="5620872" y="2675964"/>
            <a:ext cx="66697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4400" b="1" dirty="0">
                <a:latin typeface="Alegreya" pitchFamily="2" charset="0"/>
              </a:rPr>
              <a:t>“In God we trust, </a:t>
            </a:r>
          </a:p>
          <a:p>
            <a:r>
              <a:rPr lang="en-DK" sz="4400" b="1" dirty="0">
                <a:latin typeface="Alegreya" pitchFamily="2" charset="0"/>
              </a:rPr>
              <a:t>all others must bring data”</a:t>
            </a:r>
            <a:br>
              <a:rPr lang="en-DK" sz="4400" b="1" dirty="0">
                <a:latin typeface="Alegreya" pitchFamily="2" charset="0"/>
              </a:rPr>
            </a:br>
            <a:br>
              <a:rPr lang="en-DK" sz="3600" dirty="0">
                <a:latin typeface="Alegreya" pitchFamily="2" charset="0"/>
              </a:rPr>
            </a:br>
            <a:r>
              <a:rPr lang="en-DK" sz="3600" dirty="0">
                <a:latin typeface="Alegreya" pitchFamily="2" charset="0"/>
              </a:rPr>
              <a:t>         - William Edwards Deming</a:t>
            </a:r>
          </a:p>
        </p:txBody>
      </p:sp>
    </p:spTree>
    <p:extLst>
      <p:ext uri="{BB962C8B-B14F-4D97-AF65-F5344CB8AC3E}">
        <p14:creationId xmlns:p14="http://schemas.microsoft.com/office/powerpoint/2010/main" val="1103647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26-05-17 at 22.38.43.mov">
            <a:hlinkClick r:id="" action="ppaction://media"/>
            <a:extLst>
              <a:ext uri="{FF2B5EF4-FFF2-40B4-BE49-F238E27FC236}">
                <a16:creationId xmlns:a16="http://schemas.microsoft.com/office/drawing/2014/main" id="{EC528DC7-163A-2020-8718-472C446738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7513"/>
            <a:ext cx="12192000" cy="60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3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DCC7-0393-F1C6-951F-BFB81E05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6000" b="1" dirty="0">
                <a:latin typeface="Alegreya" pitchFamily="2" charset="0"/>
              </a:rPr>
              <a:t>Analyse af ekstreme hændelser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AA18-C510-3243-AAA6-AB326C314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2518"/>
            <a:ext cx="10515600" cy="3070692"/>
          </a:xfrm>
        </p:spPr>
        <p:txBody>
          <a:bodyPr>
            <a:normAutofit lnSpcReduction="10000"/>
          </a:bodyPr>
          <a:lstStyle/>
          <a:p>
            <a:r>
              <a:rPr lang="en-DK" sz="3200" dirty="0">
                <a:latin typeface="Alegreya" pitchFamily="2" charset="0"/>
              </a:rPr>
              <a:t>… starter med at smide de fleste datapunkter ud</a:t>
            </a:r>
          </a:p>
          <a:p>
            <a:r>
              <a:rPr lang="en-DK" sz="3200" dirty="0">
                <a:latin typeface="Alegreya" pitchFamily="2" charset="0"/>
              </a:rPr>
              <a:t>… halesandsynligheder. Jo længere ude – jo færre data</a:t>
            </a:r>
          </a:p>
          <a:p>
            <a:r>
              <a:rPr lang="en-DK" sz="3200" dirty="0">
                <a:latin typeface="Alegreya" pitchFamily="2" charset="0"/>
              </a:rPr>
              <a:t>… enorm usikkerhed</a:t>
            </a:r>
          </a:p>
          <a:p>
            <a:r>
              <a:rPr lang="en-DK" sz="3200" dirty="0">
                <a:latin typeface="Alegreya" pitchFamily="2" charset="0"/>
              </a:rPr>
              <a:t>… “ekstrapolering”</a:t>
            </a:r>
          </a:p>
          <a:p>
            <a:pPr marL="0" indent="0">
              <a:buNone/>
            </a:pPr>
            <a:br>
              <a:rPr lang="en-DK" sz="3200" b="1" dirty="0">
                <a:latin typeface="Alegreya" pitchFamily="2" charset="0"/>
              </a:rPr>
            </a:br>
            <a:r>
              <a:rPr lang="en-DK" sz="3200" b="1" dirty="0">
                <a:latin typeface="Alegreya" pitchFamily="2" charset="0"/>
              </a:rPr>
              <a:t>Konsekvens: Modellen</a:t>
            </a:r>
            <a:r>
              <a:rPr lang="en-DK" sz="3200" dirty="0">
                <a:latin typeface="Alegreya" pitchFamily="2" charset="0"/>
              </a:rPr>
              <a:t> og </a:t>
            </a:r>
            <a:r>
              <a:rPr lang="en-DK" sz="3200" b="1" dirty="0">
                <a:latin typeface="Alegreya" pitchFamily="2" charset="0"/>
              </a:rPr>
              <a:t>antagelser </a:t>
            </a:r>
            <a:r>
              <a:rPr lang="en-DK" sz="3200" dirty="0">
                <a:latin typeface="Alegreya" pitchFamily="2" charset="0"/>
              </a:rPr>
              <a:t>får enorm betydning</a:t>
            </a:r>
          </a:p>
          <a:p>
            <a:endParaRPr lang="en-DK" sz="3200" dirty="0">
              <a:latin typeface="Alegreya" pitchFamily="2" charset="0"/>
            </a:endParaRPr>
          </a:p>
          <a:p>
            <a:endParaRPr lang="en-DK" sz="3200" dirty="0">
              <a:latin typeface="Alegrey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414B81-E8BE-549E-6A33-D1B5795CD98D}"/>
              </a:ext>
            </a:extLst>
          </p:cNvPr>
          <p:cNvSpPr txBox="1"/>
          <p:nvPr/>
        </p:nvSpPr>
        <p:spPr>
          <a:xfrm>
            <a:off x="838200" y="1690688"/>
            <a:ext cx="8875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3200" dirty="0">
                <a:latin typeface="Alegreya" pitchFamily="2" charset="0"/>
              </a:rPr>
              <a:t>Vi har brug for metoder til yderpunkterne, men …</a:t>
            </a:r>
          </a:p>
        </p:txBody>
      </p:sp>
    </p:spTree>
    <p:extLst>
      <p:ext uri="{BB962C8B-B14F-4D97-AF65-F5344CB8AC3E}">
        <p14:creationId xmlns:p14="http://schemas.microsoft.com/office/powerpoint/2010/main" val="255134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D73C5-25AB-0D87-F5E7-D5E57D75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59" y="322729"/>
            <a:ext cx="4972778" cy="1063376"/>
          </a:xfrm>
        </p:spPr>
        <p:txBody>
          <a:bodyPr anchor="b">
            <a:noAutofit/>
          </a:bodyPr>
          <a:lstStyle/>
          <a:p>
            <a:r>
              <a:rPr lang="en-DK" sz="4800" b="1" dirty="0">
                <a:latin typeface="Alegreya" pitchFamily="2" charset="0"/>
              </a:rPr>
              <a:t>100 års hændelser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ECAE3-20F4-047B-BD6E-6DF2ED4FE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60" y="1735728"/>
            <a:ext cx="4549588" cy="4303499"/>
          </a:xfrm>
        </p:spPr>
        <p:txBody>
          <a:bodyPr anchor="t">
            <a:noAutofit/>
          </a:bodyPr>
          <a:lstStyle/>
          <a:p>
            <a:r>
              <a:rPr lang="da-DK" dirty="0">
                <a:latin typeface="Alegreya" pitchFamily="2" charset="0"/>
              </a:rPr>
              <a:t>I</a:t>
            </a:r>
            <a:r>
              <a:rPr lang="en-DK" dirty="0">
                <a:latin typeface="Alegreya" pitchFamily="2" charset="0"/>
              </a:rPr>
              <a:t> gennemsnit en hundreårs- hændelse per 100 år.</a:t>
            </a:r>
          </a:p>
          <a:p>
            <a:endParaRPr lang="en-DK" dirty="0">
              <a:latin typeface="Alegreya" pitchFamily="2" charset="0"/>
            </a:endParaRPr>
          </a:p>
          <a:p>
            <a:r>
              <a:rPr lang="en-DK" dirty="0">
                <a:latin typeface="Alegreya" pitchFamily="2" charset="0"/>
              </a:rPr>
              <a:t>Et hundredeårsestimat baseret på 50 års data er mest bare ekstrapolering</a:t>
            </a:r>
          </a:p>
          <a:p>
            <a:endParaRPr lang="en-DK" dirty="0">
              <a:latin typeface="Alegreya" pitchFamily="2" charset="0"/>
            </a:endParaRPr>
          </a:p>
          <a:p>
            <a:r>
              <a:rPr lang="en-DK" dirty="0">
                <a:latin typeface="Alegreya" pitchFamily="2" charset="0"/>
              </a:rPr>
              <a:t>I hvilken setting? Ikke stationært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33336-EAE9-4EB4-864E-8E944D7F0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595" y="1514642"/>
            <a:ext cx="6389346" cy="43128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873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CEDF-9D5F-0F6C-7436-9A1596E8E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b="1" dirty="0">
                <a:latin typeface="Alegreya" pitchFamily="2" charset="0"/>
              </a:rPr>
              <a:t>100-års hændelser – hvad hører folk?</a:t>
            </a:r>
            <a:endParaRPr lang="en-DK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A01EDF-D52B-CFBD-44AD-0D397462A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3868" y="1973075"/>
            <a:ext cx="7057431" cy="3862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7FAB6A-E36D-A4F7-4B22-FF3761B96C95}"/>
              </a:ext>
            </a:extLst>
          </p:cNvPr>
          <p:cNvSpPr txBox="1"/>
          <p:nvPr/>
        </p:nvSpPr>
        <p:spPr>
          <a:xfrm>
            <a:off x="838201" y="1673600"/>
            <a:ext cx="4191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dirty="0">
                <a:latin typeface="Alegreya" pitchFamily="2" charset="0"/>
              </a:rPr>
              <a:t>“</a:t>
            </a:r>
            <a:r>
              <a:rPr lang="en-DK" sz="2800" i="1" dirty="0">
                <a:latin typeface="Alegreya" pitchFamily="2" charset="0"/>
              </a:rPr>
              <a:t>Det sker så sjældent, at vi ikke behøver at bekymre os.”</a:t>
            </a:r>
            <a:br>
              <a:rPr lang="en-DK" sz="2800" i="1" dirty="0">
                <a:latin typeface="Alegreya" pitchFamily="2" charset="0"/>
              </a:rPr>
            </a:br>
            <a:br>
              <a:rPr lang="en-DK" sz="2800" i="1" dirty="0">
                <a:latin typeface="Alegreya" pitchFamily="2" charset="0"/>
              </a:rPr>
            </a:br>
            <a:r>
              <a:rPr lang="en-DK" sz="2800" i="1" dirty="0">
                <a:latin typeface="Alegreya" pitchFamily="2" charset="0"/>
              </a:rPr>
              <a:t>“Det skete sidste år, så nu er der ro på </a:t>
            </a:r>
            <a:r>
              <a:rPr lang="en-GB" sz="2800" i="1" dirty="0" err="1">
                <a:latin typeface="Alegreya" pitchFamily="2" charset="0"/>
              </a:rPr>
              <a:t>i</a:t>
            </a:r>
            <a:r>
              <a:rPr lang="en-GB" sz="2800" i="1" dirty="0">
                <a:latin typeface="Alegreya" pitchFamily="2" charset="0"/>
              </a:rPr>
              <a:t> </a:t>
            </a:r>
            <a:r>
              <a:rPr lang="en-DK" sz="2800" i="1" dirty="0">
                <a:latin typeface="Alegreya" pitchFamily="2" charset="0"/>
              </a:rPr>
              <a:t>99 år.”</a:t>
            </a:r>
          </a:p>
          <a:p>
            <a:endParaRPr lang="en-DK" sz="2800" i="1" dirty="0">
              <a:latin typeface="Alegreya" pitchFamily="2" charset="0"/>
            </a:endParaRPr>
          </a:p>
          <a:p>
            <a:r>
              <a:rPr lang="en-DK" sz="2800" i="1" dirty="0">
                <a:latin typeface="Alegreya" pitchFamily="2" charset="0"/>
              </a:rPr>
              <a:t>“Nu er det sket to gange indenfor de seneste 10 år. Nogen har regnet forkert.”</a:t>
            </a:r>
          </a:p>
        </p:txBody>
      </p:sp>
    </p:spTree>
    <p:extLst>
      <p:ext uri="{BB962C8B-B14F-4D97-AF65-F5344CB8AC3E}">
        <p14:creationId xmlns:p14="http://schemas.microsoft.com/office/powerpoint/2010/main" val="3898044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7B57762-B24E-4B49-8DF0-C8C91AFEF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326" y="-174811"/>
            <a:ext cx="12508953" cy="70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107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38497-A8D6-8419-A282-E9098013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DK" sz="5400"/>
              <a:t>Cone of uncertainty – misforstås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sX0" fmla="*/ 0 w 10424160"/>
              <a:gd name="csY0" fmla="*/ 0 h 18288"/>
              <a:gd name="csX1" fmla="*/ 903427 w 10424160"/>
              <a:gd name="csY1" fmla="*/ 0 h 18288"/>
              <a:gd name="csX2" fmla="*/ 1389888 w 10424160"/>
              <a:gd name="csY2" fmla="*/ 0 h 18288"/>
              <a:gd name="csX3" fmla="*/ 2189074 w 10424160"/>
              <a:gd name="csY3" fmla="*/ 0 h 18288"/>
              <a:gd name="csX4" fmla="*/ 2675534 w 10424160"/>
              <a:gd name="csY4" fmla="*/ 0 h 18288"/>
              <a:gd name="csX5" fmla="*/ 3370478 w 10424160"/>
              <a:gd name="csY5" fmla="*/ 0 h 18288"/>
              <a:gd name="csX6" fmla="*/ 4169664 w 10424160"/>
              <a:gd name="csY6" fmla="*/ 0 h 18288"/>
              <a:gd name="csX7" fmla="*/ 4551883 w 10424160"/>
              <a:gd name="csY7" fmla="*/ 0 h 18288"/>
              <a:gd name="csX8" fmla="*/ 4934102 w 10424160"/>
              <a:gd name="csY8" fmla="*/ 0 h 18288"/>
              <a:gd name="csX9" fmla="*/ 5837530 w 10424160"/>
              <a:gd name="csY9" fmla="*/ 0 h 18288"/>
              <a:gd name="csX10" fmla="*/ 6532474 w 10424160"/>
              <a:gd name="csY10" fmla="*/ 0 h 18288"/>
              <a:gd name="csX11" fmla="*/ 6914693 w 10424160"/>
              <a:gd name="csY11" fmla="*/ 0 h 18288"/>
              <a:gd name="csX12" fmla="*/ 7609637 w 10424160"/>
              <a:gd name="csY12" fmla="*/ 0 h 18288"/>
              <a:gd name="csX13" fmla="*/ 8513064 w 10424160"/>
              <a:gd name="csY13" fmla="*/ 0 h 18288"/>
              <a:gd name="csX14" fmla="*/ 9103766 w 10424160"/>
              <a:gd name="csY14" fmla="*/ 0 h 18288"/>
              <a:gd name="csX15" fmla="*/ 9694469 w 10424160"/>
              <a:gd name="csY15" fmla="*/ 0 h 18288"/>
              <a:gd name="csX16" fmla="*/ 10424160 w 10424160"/>
              <a:gd name="csY16" fmla="*/ 0 h 18288"/>
              <a:gd name="csX17" fmla="*/ 10424160 w 10424160"/>
              <a:gd name="csY17" fmla="*/ 18288 h 18288"/>
              <a:gd name="csX18" fmla="*/ 9729216 w 10424160"/>
              <a:gd name="csY18" fmla="*/ 18288 h 18288"/>
              <a:gd name="csX19" fmla="*/ 8930030 w 10424160"/>
              <a:gd name="csY19" fmla="*/ 18288 h 18288"/>
              <a:gd name="csX20" fmla="*/ 8130845 w 10424160"/>
              <a:gd name="csY20" fmla="*/ 18288 h 18288"/>
              <a:gd name="csX21" fmla="*/ 7644384 w 10424160"/>
              <a:gd name="csY21" fmla="*/ 18288 h 18288"/>
              <a:gd name="csX22" fmla="*/ 6740957 w 10424160"/>
              <a:gd name="csY22" fmla="*/ 18288 h 18288"/>
              <a:gd name="csX23" fmla="*/ 6046013 w 10424160"/>
              <a:gd name="csY23" fmla="*/ 18288 h 18288"/>
              <a:gd name="csX24" fmla="*/ 5663794 w 10424160"/>
              <a:gd name="csY24" fmla="*/ 18288 h 18288"/>
              <a:gd name="csX25" fmla="*/ 4968850 w 10424160"/>
              <a:gd name="csY25" fmla="*/ 18288 h 18288"/>
              <a:gd name="csX26" fmla="*/ 4378147 w 10424160"/>
              <a:gd name="csY26" fmla="*/ 18288 h 18288"/>
              <a:gd name="csX27" fmla="*/ 3787445 w 10424160"/>
              <a:gd name="csY27" fmla="*/ 18288 h 18288"/>
              <a:gd name="csX28" fmla="*/ 3196742 w 10424160"/>
              <a:gd name="csY28" fmla="*/ 18288 h 18288"/>
              <a:gd name="csX29" fmla="*/ 2606040 w 10424160"/>
              <a:gd name="csY29" fmla="*/ 18288 h 18288"/>
              <a:gd name="csX30" fmla="*/ 1806854 w 10424160"/>
              <a:gd name="csY30" fmla="*/ 18288 h 18288"/>
              <a:gd name="csX31" fmla="*/ 1111910 w 10424160"/>
              <a:gd name="csY31" fmla="*/ 18288 h 18288"/>
              <a:gd name="csX32" fmla="*/ 729691 w 10424160"/>
              <a:gd name="csY32" fmla="*/ 18288 h 18288"/>
              <a:gd name="csX33" fmla="*/ 0 w 10424160"/>
              <a:gd name="csY33" fmla="*/ 18288 h 18288"/>
              <a:gd name="csX34" fmla="*/ 0 w 10424160"/>
              <a:gd name="csY3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94D25A-627C-CEA8-2A07-5055C2A7A4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871765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1BE2968-8B67-963A-6024-CEF491215D89}"/>
              </a:ext>
            </a:extLst>
          </p:cNvPr>
          <p:cNvSpPr txBox="1"/>
          <p:nvPr/>
        </p:nvSpPr>
        <p:spPr>
          <a:xfrm>
            <a:off x="4421840" y="5936674"/>
            <a:ext cx="4020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3200" dirty="0">
                <a:latin typeface="Alegreya" pitchFamily="2" charset="0"/>
              </a:rPr>
              <a:t>Usikkerhed er svært</a:t>
            </a:r>
          </a:p>
        </p:txBody>
      </p:sp>
    </p:spTree>
    <p:extLst>
      <p:ext uri="{BB962C8B-B14F-4D97-AF65-F5344CB8AC3E}">
        <p14:creationId xmlns:p14="http://schemas.microsoft.com/office/powerpoint/2010/main" val="2919577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BD208-E68E-4DA0-F62A-3AF404844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K" sz="6000" b="1" dirty="0">
                <a:latin typeface="Alegreya" pitchFamily="2" charset="0"/>
              </a:rPr>
              <a:t>Kommunikation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6F4DF-E5D9-5EC3-482A-F7908EAE8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412"/>
            <a:ext cx="10515600" cy="4630551"/>
          </a:xfrm>
        </p:spPr>
        <p:txBody>
          <a:bodyPr>
            <a:normAutofit/>
          </a:bodyPr>
          <a:lstStyle/>
          <a:p>
            <a:r>
              <a:rPr lang="en-DK" dirty="0">
                <a:latin typeface="Alegreya" pitchFamily="2" charset="0"/>
              </a:rPr>
              <a:t>Ingen estimater uden tilhørende usikkerheder</a:t>
            </a:r>
          </a:p>
          <a:p>
            <a:r>
              <a:rPr lang="en-DK" dirty="0">
                <a:latin typeface="Alegreya" pitchFamily="2" charset="0"/>
              </a:rPr>
              <a:t>Hvor sensitive er resultaterne til de valgte antagelser/tærskelværdier?</a:t>
            </a:r>
          </a:p>
          <a:p>
            <a:r>
              <a:rPr lang="en-DK" dirty="0">
                <a:latin typeface="Alegreya" pitchFamily="2" charset="0"/>
              </a:rPr>
              <a:t>Drop brugen af XXX-årshændelser</a:t>
            </a:r>
          </a:p>
          <a:p>
            <a:pPr lvl="1"/>
            <a:r>
              <a:rPr lang="en-DK" dirty="0">
                <a:latin typeface="Alegreya" pitchFamily="2" charset="0"/>
              </a:rPr>
              <a:t>Skriv: Eksperter forventer sådan en hændelser vil ske </a:t>
            </a:r>
            <a:r>
              <a:rPr lang="en-GB" i="1" dirty="0">
                <a:latin typeface="Alegreya" pitchFamily="2" charset="0"/>
              </a:rPr>
              <a:t>i</a:t>
            </a:r>
            <a:r>
              <a:rPr lang="en-DK" i="1" dirty="0">
                <a:latin typeface="Alegreya" pitchFamily="2" charset="0"/>
              </a:rPr>
              <a:t> gennemsnit</a:t>
            </a:r>
            <a:r>
              <a:rPr lang="en-DK" dirty="0">
                <a:latin typeface="Alegreya" pitchFamily="2" charset="0"/>
              </a:rPr>
              <a:t> en gang </a:t>
            </a:r>
            <a:r>
              <a:rPr lang="en-GB" dirty="0">
                <a:latin typeface="Alegreya" pitchFamily="2" charset="0"/>
              </a:rPr>
              <a:t>i</a:t>
            </a:r>
            <a:r>
              <a:rPr lang="en-DK" dirty="0">
                <a:latin typeface="Alegreya" pitchFamily="2" charset="0"/>
              </a:rPr>
              <a:t> løbet af 60-240 år. Usikkerheden er en del af resultatet.</a:t>
            </a:r>
          </a:p>
          <a:p>
            <a:pPr lvl="1"/>
            <a:r>
              <a:rPr lang="en-DK" dirty="0">
                <a:latin typeface="Alegreya" pitchFamily="2" charset="0"/>
              </a:rPr>
              <a:t>XXX-årshændelser baseret på hvilken virkelighed?</a:t>
            </a:r>
          </a:p>
          <a:p>
            <a:r>
              <a:rPr lang="en-DK" dirty="0">
                <a:latin typeface="Alegreya" pitchFamily="2" charset="0"/>
              </a:rPr>
              <a:t>Oversæt resultater til levede liv. </a:t>
            </a:r>
          </a:p>
          <a:p>
            <a:r>
              <a:rPr lang="en-GB" dirty="0">
                <a:latin typeface="Alegreya" pitchFamily="2" charset="0"/>
              </a:rPr>
              <a:t>B</a:t>
            </a:r>
            <a:r>
              <a:rPr lang="en-DK" dirty="0">
                <a:latin typeface="Alegreya" pitchFamily="2" charset="0"/>
              </a:rPr>
              <a:t>evar troværdigheden</a:t>
            </a:r>
          </a:p>
          <a:p>
            <a:r>
              <a:rPr lang="en-DK" dirty="0">
                <a:latin typeface="Alegreya" pitchFamily="2" charset="0"/>
              </a:rPr>
              <a:t>Omfavn usikkerheden</a:t>
            </a:r>
          </a:p>
          <a:p>
            <a:endParaRPr lang="en-DK" dirty="0">
              <a:latin typeface="Alegrey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18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283</Words>
  <Application>Microsoft Macintosh PowerPoint</Application>
  <PresentationFormat>Widescreen</PresentationFormat>
  <Paragraphs>41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Alegreya</vt:lpstr>
      <vt:lpstr>Arial</vt:lpstr>
      <vt:lpstr>Garamond</vt:lpstr>
      <vt:lpstr>Trebuchet MS</vt:lpstr>
      <vt:lpstr>Office Theme</vt:lpstr>
      <vt:lpstr>Fra tørre tal til ‘sand storm’ </vt:lpstr>
      <vt:lpstr>PowerPoint Presentation</vt:lpstr>
      <vt:lpstr>PowerPoint Presentation</vt:lpstr>
      <vt:lpstr>Analyse af ekstreme hændelser</vt:lpstr>
      <vt:lpstr>100 års hændelser</vt:lpstr>
      <vt:lpstr>100-års hændelser – hvad hører folk?</vt:lpstr>
      <vt:lpstr>PowerPoint Presentation</vt:lpstr>
      <vt:lpstr>Cone of uncertainty – misforstås</vt:lpstr>
      <vt:lpstr>Kommunikation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Claus Thorn Ekstrøm</dc:creator>
  <cp:lastModifiedBy>Claus Thorn Ekstrøm</cp:lastModifiedBy>
  <cp:revision>45</cp:revision>
  <dcterms:created xsi:type="dcterms:W3CDTF">2026-05-17T18:55:28Z</dcterms:created>
  <dcterms:modified xsi:type="dcterms:W3CDTF">2026-05-18T11:20:31Z</dcterms:modified>
</cp:coreProperties>
</file>